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184AF76A-E7DD-401A-9FC3-BADDA3E883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E7E9-DFFA-4851-BA15-3119EFF5040C}" type="datetimeFigureOut">
              <a:rPr kumimoji="1" lang="ja-JP" altLang="en-US" smtClean="0"/>
              <a:t>2018/8/20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1B89-6D8D-474A-BC79-D7DD6593C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96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3">
            <a:extLst>
              <a:ext uri="{FF2B5EF4-FFF2-40B4-BE49-F238E27FC236}">
                <a16:creationId xmlns:a16="http://schemas.microsoft.com/office/drawing/2014/main" id="{2C1488BE-8E70-419F-AA7E-B740912C06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1" y="0"/>
            <a:ext cx="9143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E7E9-DFFA-4851-BA15-3119EFF5040C}" type="datetimeFigureOut">
              <a:rPr kumimoji="1" lang="ja-JP" altLang="en-US" smtClean="0"/>
              <a:t>2018/8/20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1B89-6D8D-474A-BC79-D7DD6593C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59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3">
            <a:extLst>
              <a:ext uri="{FF2B5EF4-FFF2-40B4-BE49-F238E27FC236}">
                <a16:creationId xmlns:a16="http://schemas.microsoft.com/office/drawing/2014/main" id="{11399873-E140-42B4-8FDA-B3B35131D5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1" y="0"/>
            <a:ext cx="9143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E7E9-DFFA-4851-BA15-3119EFF5040C}" type="datetimeFigureOut">
              <a:rPr kumimoji="1" lang="ja-JP" altLang="en-US" smtClean="0"/>
              <a:t>2018/8/20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1B89-6D8D-474A-BC79-D7DD6593C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93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E7E9-DFFA-4851-BA15-3119EFF5040C}" type="datetimeFigureOut">
              <a:rPr kumimoji="1" lang="ja-JP" altLang="en-US" smtClean="0"/>
              <a:t>2018/8/20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1B89-6D8D-474A-BC79-D7DD6593C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953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E7E9-DFFA-4851-BA15-3119EFF5040C}" type="datetimeFigureOut">
              <a:rPr kumimoji="1" lang="ja-JP" altLang="en-US" smtClean="0"/>
              <a:t>2018/8/20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1B89-6D8D-474A-BC79-D7DD6593C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20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2707F5-32A8-4BE4-ACC0-1BCE0C981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1C4D124-1879-48D2-8AB9-99B7A5F01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E7E9-DFFA-4851-BA15-3119EFF5040C}" type="datetimeFigureOut">
              <a:rPr kumimoji="1" lang="ja-JP" altLang="en-US" smtClean="0"/>
              <a:t>2018/8/20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178B208-97E4-4F6F-AC6A-A748947C1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0AAA72D-AB5C-4E7F-A217-D80FC035E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1B89-6D8D-474A-BC79-D7DD6593C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57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3">
            <a:extLst>
              <a:ext uri="{FF2B5EF4-FFF2-40B4-BE49-F238E27FC236}">
                <a16:creationId xmlns:a16="http://schemas.microsoft.com/office/drawing/2014/main" id="{E2FEBF9C-58F0-4DE0-A6CC-2FF0EC2F3C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1" y="0"/>
            <a:ext cx="9143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E7E9-DFFA-4851-BA15-3119EFF5040C}" type="datetimeFigureOut">
              <a:rPr kumimoji="1" lang="ja-JP" altLang="en-US" smtClean="0"/>
              <a:t>2018/8/20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1B89-6D8D-474A-BC79-D7DD6593C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745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3">
            <a:extLst>
              <a:ext uri="{FF2B5EF4-FFF2-40B4-BE49-F238E27FC236}">
                <a16:creationId xmlns:a16="http://schemas.microsoft.com/office/drawing/2014/main" id="{645B98C4-D080-4B96-BD8E-C31F0DE0E1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1" y="0"/>
            <a:ext cx="9143980" cy="685799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C80DFF58-257E-42E3-986A-C320578E6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1E40394-310D-4762-B351-5E49E0CC2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E7E9-DFFA-4851-BA15-3119EFF5040C}" type="datetimeFigureOut">
              <a:rPr kumimoji="1" lang="ja-JP" altLang="en-US" smtClean="0"/>
              <a:t>2018/8/20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74B538F-0450-45A8-8832-3D8E1489F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9085418-DB47-4598-855A-6148104BC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1B89-6D8D-474A-BC79-D7DD6593C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009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3">
            <a:extLst>
              <a:ext uri="{FF2B5EF4-FFF2-40B4-BE49-F238E27FC236}">
                <a16:creationId xmlns:a16="http://schemas.microsoft.com/office/drawing/2014/main" id="{51F87B36-2821-45D4-B8EB-5259190307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1" y="0"/>
            <a:ext cx="9143980" cy="685799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28F301B8-0AD4-46D9-BE4E-F106A5AC2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146B3BE-DF5D-4D14-A10A-EADD259EF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E7E9-DFFA-4851-BA15-3119EFF5040C}" type="datetimeFigureOut">
              <a:rPr kumimoji="1" lang="ja-JP" altLang="en-US" smtClean="0"/>
              <a:t>2018/8/20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37D9D1F-0931-495C-86A7-5D8B0543A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D34BC99-408A-492B-ABD9-25131E65F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1B89-6D8D-474A-BC79-D7DD6593C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40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3">
            <a:extLst>
              <a:ext uri="{FF2B5EF4-FFF2-40B4-BE49-F238E27FC236}">
                <a16:creationId xmlns:a16="http://schemas.microsoft.com/office/drawing/2014/main" id="{75D9E255-054F-4579-97BF-A26A8C24E0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1" y="0"/>
            <a:ext cx="9143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E7E9-DFFA-4851-BA15-3119EFF5040C}" type="datetimeFigureOut">
              <a:rPr kumimoji="1" lang="ja-JP" altLang="en-US" smtClean="0"/>
              <a:t>2018/8/20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1B89-6D8D-474A-BC79-D7DD6593C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17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3">
            <a:extLst>
              <a:ext uri="{FF2B5EF4-FFF2-40B4-BE49-F238E27FC236}">
                <a16:creationId xmlns:a16="http://schemas.microsoft.com/office/drawing/2014/main" id="{6399DAD7-0B0C-4187-8906-EB7DEB3188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1" y="0"/>
            <a:ext cx="9143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E7E9-DFFA-4851-BA15-3119EFF5040C}" type="datetimeFigureOut">
              <a:rPr kumimoji="1" lang="ja-JP" altLang="en-US" smtClean="0"/>
              <a:t>2018/8/20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1B89-6D8D-474A-BC79-D7DD6593C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78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E7E9-DFFA-4851-BA15-3119EFF5040C}" type="datetimeFigureOut">
              <a:rPr kumimoji="1" lang="ja-JP" altLang="en-US" smtClean="0"/>
              <a:t>2018/8/20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1B89-6D8D-474A-BC79-D7DD6593C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050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E7E9-DFFA-4851-BA15-3119EFF5040C}" type="datetimeFigureOut">
              <a:rPr kumimoji="1" lang="ja-JP" altLang="en-US" smtClean="0"/>
              <a:t>2018/8/20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1B89-6D8D-474A-BC79-D7DD6593C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3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3">
            <a:extLst>
              <a:ext uri="{FF2B5EF4-FFF2-40B4-BE49-F238E27FC236}">
                <a16:creationId xmlns:a16="http://schemas.microsoft.com/office/drawing/2014/main" id="{AF92F642-701E-4FDA-A396-B9CC796020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1" y="0"/>
            <a:ext cx="9143980" cy="685799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E7E9-DFFA-4851-BA15-3119EFF5040C}" type="datetimeFigureOut">
              <a:rPr kumimoji="1" lang="ja-JP" altLang="en-US" smtClean="0"/>
              <a:t>2018/8/20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1B89-6D8D-474A-BC79-D7DD6593C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11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A01ECE52-40FC-4FEB-B9F0-7192D5EC8EB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DE7E9-DFFA-4851-BA15-3119EFF5040C}" type="datetimeFigureOut">
              <a:rPr kumimoji="1" lang="ja-JP" altLang="en-US" smtClean="0"/>
              <a:t>2018/8/20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F1B89-6D8D-474A-BC79-D7DD6593C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90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686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4A3946-FADB-42E6-A00E-8706EAF76B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2166" y="1122363"/>
            <a:ext cx="7856034" cy="2387600"/>
          </a:xfrm>
        </p:spPr>
        <p:txBody>
          <a:bodyPr>
            <a:normAutofit/>
          </a:bodyPr>
          <a:lstStyle/>
          <a:p>
            <a:r>
              <a:rPr lang="ja-JP" altLang="en-US" sz="4300" dirty="0"/>
              <a:t>疑義照会簡素化プロトコル</a:t>
            </a:r>
            <a:endParaRPr kumimoji="1" lang="ja-JP" altLang="en-US" sz="43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F6EFF80-2DCD-4B19-A145-0D02372D79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sz="2400" dirty="0"/>
              <a:t>説明会資料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平成</a:t>
            </a:r>
            <a:r>
              <a:rPr kumimoji="1" lang="en-US" altLang="ja-JP" dirty="0"/>
              <a:t>30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8</a:t>
            </a:r>
            <a:r>
              <a:rPr kumimoji="1" lang="ja-JP" altLang="en-US" dirty="0"/>
              <a:t>月</a:t>
            </a:r>
            <a:r>
              <a:rPr kumimoji="1" lang="en-US" altLang="ja-JP" dirty="0"/>
              <a:t>23</a:t>
            </a:r>
            <a:r>
              <a:rPr kumimoji="1" lang="ja-JP" altLang="en-US" dirty="0"/>
              <a:t>日</a:t>
            </a:r>
            <a:endParaRPr kumimoji="1" lang="en-US" altLang="ja-JP" dirty="0"/>
          </a:p>
          <a:p>
            <a:r>
              <a:rPr lang="ja-JP" altLang="en-US" dirty="0"/>
              <a:t>於：伊都薬剤師会会館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1463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0E3371-4CA4-41BE-85C5-029A15435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64518"/>
            <a:ext cx="7886700" cy="698359"/>
          </a:xfrm>
        </p:spPr>
        <p:txBody>
          <a:bodyPr/>
          <a:lstStyle/>
          <a:p>
            <a:r>
              <a:rPr kumimoji="1" lang="ja-JP" altLang="en-US" dirty="0"/>
              <a:t>運用イメージ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B25512A6-30DD-4531-A299-5ECD43FC2C75}"/>
              </a:ext>
            </a:extLst>
          </p:cNvPr>
          <p:cNvSpPr/>
          <p:nvPr/>
        </p:nvSpPr>
        <p:spPr>
          <a:xfrm>
            <a:off x="775252" y="1421296"/>
            <a:ext cx="2266122" cy="745434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/>
              <a:t>保険薬局</a:t>
            </a:r>
            <a:endParaRPr kumimoji="1" lang="ja-JP" altLang="en-US" sz="2800" dirty="0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EEDB0710-1089-4498-8F04-9E0D43EA995E}"/>
              </a:ext>
            </a:extLst>
          </p:cNvPr>
          <p:cNvSpPr/>
          <p:nvPr/>
        </p:nvSpPr>
        <p:spPr>
          <a:xfrm>
            <a:off x="778567" y="3074503"/>
            <a:ext cx="2266122" cy="745434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薬剤部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63D3B318-9B74-4A9A-AF7E-4DB50F695A62}"/>
              </a:ext>
            </a:extLst>
          </p:cNvPr>
          <p:cNvSpPr/>
          <p:nvPr/>
        </p:nvSpPr>
        <p:spPr>
          <a:xfrm>
            <a:off x="771943" y="4767467"/>
            <a:ext cx="2266122" cy="745434"/>
          </a:xfrm>
          <a:prstGeom prst="roundRect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処方医師</a:t>
            </a:r>
            <a:endParaRPr kumimoji="1" lang="ja-JP" altLang="en-US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矢印: 下 6">
            <a:extLst>
              <a:ext uri="{FF2B5EF4-FFF2-40B4-BE49-F238E27FC236}">
                <a16:creationId xmlns:a16="http://schemas.microsoft.com/office/drawing/2014/main" id="{CE708757-BD1D-46F0-B158-728E30407CC4}"/>
              </a:ext>
            </a:extLst>
          </p:cNvPr>
          <p:cNvSpPr/>
          <p:nvPr/>
        </p:nvSpPr>
        <p:spPr>
          <a:xfrm>
            <a:off x="1504458" y="2173358"/>
            <a:ext cx="761336" cy="894517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8505934-A9FB-4C81-A2E8-F14233F12CB6}"/>
              </a:ext>
            </a:extLst>
          </p:cNvPr>
          <p:cNvSpPr/>
          <p:nvPr/>
        </p:nvSpPr>
        <p:spPr>
          <a:xfrm>
            <a:off x="2504660" y="2365513"/>
            <a:ext cx="2504661" cy="427382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FAX</a:t>
            </a:r>
            <a:r>
              <a:rPr kumimoji="1"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1"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0736-34-6115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2A23954D-D35E-4959-BA4A-3F5062C9A79C}"/>
              </a:ext>
            </a:extLst>
          </p:cNvPr>
          <p:cNvSpPr/>
          <p:nvPr/>
        </p:nvSpPr>
        <p:spPr>
          <a:xfrm>
            <a:off x="1507773" y="3846444"/>
            <a:ext cx="761336" cy="894517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243ED6C-F76C-4902-841C-23AA87D8BC83}"/>
              </a:ext>
            </a:extLst>
          </p:cNvPr>
          <p:cNvSpPr/>
          <p:nvPr/>
        </p:nvSpPr>
        <p:spPr>
          <a:xfrm>
            <a:off x="2507975" y="3929269"/>
            <a:ext cx="2504661" cy="718929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電子カルテ　　　　　（スキャン　</a:t>
            </a:r>
            <a:r>
              <a:rPr kumimoji="1"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or</a:t>
            </a:r>
            <a:r>
              <a:rPr kumimoji="1"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修正）</a:t>
            </a:r>
          </a:p>
        </p:txBody>
      </p:sp>
      <p:sp>
        <p:nvSpPr>
          <p:cNvPr id="12" name="矢印: 下 11">
            <a:extLst>
              <a:ext uri="{FF2B5EF4-FFF2-40B4-BE49-F238E27FC236}">
                <a16:creationId xmlns:a16="http://schemas.microsoft.com/office/drawing/2014/main" id="{2BB8CC7E-4BA5-4798-B657-D7AA0DFD97C0}"/>
              </a:ext>
            </a:extLst>
          </p:cNvPr>
          <p:cNvSpPr/>
          <p:nvPr/>
        </p:nvSpPr>
        <p:spPr>
          <a:xfrm rot="10800000">
            <a:off x="1133059" y="3859696"/>
            <a:ext cx="364109" cy="788501"/>
          </a:xfrm>
          <a:prstGeom prst="downArrow">
            <a:avLst/>
          </a:prstGeom>
          <a:pattFill prst="dkHorz">
            <a:fgClr>
              <a:schemeClr val="tx2">
                <a:lumMod val="40000"/>
                <a:lumOff val="60000"/>
              </a:schemeClr>
            </a:fgClr>
            <a:bgClr>
              <a:schemeClr val="bg1"/>
            </a:bgClr>
          </a:patt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矢印: 下 12">
            <a:extLst>
              <a:ext uri="{FF2B5EF4-FFF2-40B4-BE49-F238E27FC236}">
                <a16:creationId xmlns:a16="http://schemas.microsoft.com/office/drawing/2014/main" id="{3E8BE1D3-610C-4ECE-A8A4-53C17065A7DB}"/>
              </a:ext>
            </a:extLst>
          </p:cNvPr>
          <p:cNvSpPr/>
          <p:nvPr/>
        </p:nvSpPr>
        <p:spPr>
          <a:xfrm rot="10800000">
            <a:off x="1133061" y="2163420"/>
            <a:ext cx="377362" cy="828258"/>
          </a:xfrm>
          <a:prstGeom prst="downArrow">
            <a:avLst/>
          </a:prstGeom>
          <a:pattFill prst="dkHorz">
            <a:fgClr>
              <a:schemeClr val="tx2">
                <a:lumMod val="40000"/>
                <a:lumOff val="60000"/>
              </a:schemeClr>
            </a:fgClr>
            <a:bgClr>
              <a:schemeClr val="bg1"/>
            </a:bgClr>
          </a:patt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5" name="オブジェクト 14">
            <a:extLst>
              <a:ext uri="{FF2B5EF4-FFF2-40B4-BE49-F238E27FC236}">
                <a16:creationId xmlns:a16="http://schemas.microsoft.com/office/drawing/2014/main" id="{CFEFF417-197C-4B55-B3A1-7131518724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604895"/>
              </p:ext>
            </p:extLst>
          </p:nvPr>
        </p:nvGraphicFramePr>
        <p:xfrm>
          <a:off x="5087118" y="815009"/>
          <a:ext cx="3859264" cy="5461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Acrobat Document" r:id="rId3" imgW="3777861" imgH="5346348" progId="AcroExch.Document.DC">
                  <p:embed/>
                </p:oleObj>
              </mc:Choice>
              <mc:Fallback>
                <p:oleObj name="Acrobat Document" r:id="rId3" imgW="3777861" imgH="5346348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7118" y="815009"/>
                        <a:ext cx="3859264" cy="5461344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2753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6E508A56-67E8-44FD-94FC-ECA852E92D61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5822639"/>
              </p:ext>
            </p:extLst>
          </p:nvPr>
        </p:nvGraphicFramePr>
        <p:xfrm>
          <a:off x="411425" y="490910"/>
          <a:ext cx="8354886" cy="5903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Acrobat Document" r:id="rId3" imgW="5346648" imgH="3778097" progId="AcroExch.Document.DC">
                  <p:embed/>
                </p:oleObj>
              </mc:Choice>
              <mc:Fallback>
                <p:oleObj name="Acrobat Document" r:id="rId3" imgW="5346648" imgH="3778097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25" y="490910"/>
                        <a:ext cx="8354886" cy="5903774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4491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E1986E-DDD1-4EBC-B754-D51BAB168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807688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dirty="0"/>
              <a:t>疑義照会　簡素化マニュアル（抜粋）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A26D51E-8E89-4188-931D-75EB36DE2A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11965"/>
            <a:ext cx="3886200" cy="4864998"/>
          </a:xfrm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kumimoji="1" lang="ja-JP" altLang="en-US" dirty="0"/>
              <a:t>先発品における、成分名が同一の銘柄変更</a:t>
            </a:r>
            <a:endParaRPr kumimoji="1" lang="en-US" altLang="ja-JP" dirty="0"/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dirty="0"/>
              <a:t>先発品における、処方規格の変更（別規格がある内服薬に限る）</a:t>
            </a:r>
            <a:endParaRPr lang="en-US" altLang="ja-JP" dirty="0"/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kumimoji="1" lang="ja-JP" altLang="en-US" dirty="0"/>
              <a:t>先発品における、貼付剤や軟膏類の包装規格の変更（外用薬）</a:t>
            </a:r>
            <a:endParaRPr kumimoji="1" lang="en-US" altLang="ja-JP" dirty="0"/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dirty="0"/>
              <a:t>先発品における、剤形の変更（内服薬に限る）</a:t>
            </a:r>
            <a:endParaRPr kumimoji="1" lang="ja-JP" altLang="en-US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E4340565-EB6B-40C2-ADB2-9E973E478B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11965"/>
            <a:ext cx="3886200" cy="4864998"/>
          </a:xfrm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10000"/>
              </a:lnSpc>
              <a:buFont typeface="+mj-ea"/>
              <a:buAutoNum type="circleNumDbPlain" startAt="5"/>
            </a:pPr>
            <a:r>
              <a:rPr kumimoji="1" lang="ja-JP" altLang="en-US" dirty="0"/>
              <a:t>半錠からヒート製品への変更、もしくはヒート製品から半錠への変更</a:t>
            </a:r>
            <a:endParaRPr kumimoji="1" lang="en-US" altLang="ja-JP" dirty="0"/>
          </a:p>
          <a:p>
            <a:pPr marL="457200" indent="-457200">
              <a:lnSpc>
                <a:spcPct val="110000"/>
              </a:lnSpc>
              <a:buFont typeface="+mj-ea"/>
              <a:buAutoNum type="circleNumDbPlain" startAt="5"/>
            </a:pPr>
            <a:r>
              <a:rPr lang="ja-JP" altLang="en-US" dirty="0"/>
              <a:t>一般名で記載された薬剤については（般）と同じ扱いとする</a:t>
            </a:r>
            <a:endParaRPr lang="en-US" altLang="ja-JP" dirty="0"/>
          </a:p>
          <a:p>
            <a:pPr marL="457200" indent="-457200">
              <a:lnSpc>
                <a:spcPct val="110000"/>
              </a:lnSpc>
              <a:buFont typeface="+mj-ea"/>
              <a:buAutoNum type="circleNumDbPlain" startAt="5"/>
            </a:pPr>
            <a:r>
              <a:rPr kumimoji="1" lang="ja-JP" altLang="en-US" u="wavyHeavy" dirty="0"/>
              <a:t>患者の同意を取った上で</a:t>
            </a:r>
            <a:r>
              <a:rPr kumimoji="1" lang="ja-JP" altLang="en-US" dirty="0"/>
              <a:t>の一包化調剤</a:t>
            </a:r>
            <a:endParaRPr kumimoji="1" lang="en-US" altLang="ja-JP" dirty="0"/>
          </a:p>
          <a:p>
            <a:pPr marL="457200" indent="-457200">
              <a:lnSpc>
                <a:spcPct val="110000"/>
              </a:lnSpc>
              <a:buFont typeface="+mj-ea"/>
              <a:buAutoNum type="circleNumDbPlain" startAt="5"/>
            </a:pPr>
            <a:r>
              <a:rPr lang="ja-JP" altLang="en-US" u="wavyHeavy" dirty="0"/>
              <a:t>患者の同意を取った上で</a:t>
            </a:r>
            <a:r>
              <a:rPr lang="ja-JP" altLang="en-US" dirty="0"/>
              <a:t>の粉砕調剤</a:t>
            </a:r>
            <a:endParaRPr lang="en-US" altLang="ja-JP" dirty="0"/>
          </a:p>
          <a:p>
            <a:pPr marL="457200" indent="-457200">
              <a:lnSpc>
                <a:spcPct val="110000"/>
              </a:lnSpc>
              <a:buFont typeface="+mj-ea"/>
              <a:buAutoNum type="circleNumDbPlain" startAt="5"/>
            </a:pPr>
            <a:r>
              <a:rPr kumimoji="1" lang="ja-JP" altLang="en-US" dirty="0"/>
              <a:t>残薬調整に伴う処方日数変更は処方単位毎で</a:t>
            </a:r>
            <a:r>
              <a:rPr kumimoji="1" lang="en-US" altLang="ja-JP" dirty="0"/>
              <a:t>『0</a:t>
            </a:r>
            <a:r>
              <a:rPr kumimoji="1" lang="ja-JP" altLang="en-US" dirty="0"/>
              <a:t>日分</a:t>
            </a:r>
            <a:r>
              <a:rPr kumimoji="1" lang="en-US" altLang="ja-JP" dirty="0"/>
              <a:t>』</a:t>
            </a:r>
            <a:r>
              <a:rPr kumimoji="1" lang="ja-JP" altLang="en-US" dirty="0"/>
              <a:t>にならない状況で変更可能</a:t>
            </a:r>
          </a:p>
        </p:txBody>
      </p:sp>
    </p:spTree>
    <p:extLst>
      <p:ext uri="{BB962C8B-B14F-4D97-AF65-F5344CB8AC3E}">
        <p14:creationId xmlns:p14="http://schemas.microsoft.com/office/powerpoint/2010/main" val="2905703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4A3607-DE06-44EB-945B-B2E17B24C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具体例①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C6E919-9B33-4BD6-B6BF-8400274B85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91478"/>
            <a:ext cx="3886200" cy="4785485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Font typeface="+mj-ea"/>
              <a:buAutoNum type="circleNumDbPlain"/>
            </a:pPr>
            <a:endParaRPr kumimoji="1" lang="en-US" altLang="ja-JP" dirty="0"/>
          </a:p>
          <a:p>
            <a:pPr marL="0" indent="0">
              <a:buFont typeface="+mj-ea"/>
              <a:buAutoNum type="circleNumDbPlain"/>
            </a:pPr>
            <a:r>
              <a:rPr kumimoji="1" lang="ja-JP" altLang="en-US" dirty="0"/>
              <a:t>先発品における成分名が同一の銘柄変更</a:t>
            </a:r>
            <a:endParaRPr kumimoji="1" lang="en-US" altLang="ja-JP" dirty="0"/>
          </a:p>
          <a:p>
            <a:pPr marL="457200" indent="-457200">
              <a:buFont typeface="+mj-ea"/>
              <a:buAutoNum type="circleNumDbPlain"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ノルバスク錠</a:t>
            </a:r>
            <a:r>
              <a:rPr lang="en-US" altLang="ja-JP" dirty="0"/>
              <a:t>5</a:t>
            </a:r>
            <a:r>
              <a:rPr lang="ja-JP" altLang="en-US" dirty="0"/>
              <a:t>㎎</a:t>
            </a:r>
            <a:endParaRPr lang="en-US" altLang="ja-JP" dirty="0"/>
          </a:p>
          <a:p>
            <a:pPr marL="0" indent="0" algn="r">
              <a:buNone/>
            </a:pPr>
            <a:r>
              <a:rPr lang="en-US" altLang="ja-JP" dirty="0"/>
              <a:t>		</a:t>
            </a:r>
            <a:r>
              <a:rPr lang="ja-JP" altLang="en-US" dirty="0"/>
              <a:t>⇒アムロジン錠</a:t>
            </a:r>
            <a:r>
              <a:rPr lang="en-US" altLang="ja-JP" dirty="0"/>
              <a:t>5</a:t>
            </a:r>
            <a:r>
              <a:rPr lang="ja-JP" altLang="en-US" dirty="0"/>
              <a:t>㎎</a:t>
            </a:r>
            <a:endParaRPr lang="en-US" altLang="ja-JP" dirty="0"/>
          </a:p>
          <a:p>
            <a:pPr marL="0" indent="0" algn="r">
              <a:buNone/>
            </a:pPr>
            <a:endParaRPr kumimoji="1" lang="en-US" altLang="ja-JP" dirty="0"/>
          </a:p>
          <a:p>
            <a:pPr marL="457200" indent="-457200">
              <a:buFont typeface="+mj-ea"/>
              <a:buAutoNum type="circleNumDbPlain"/>
            </a:pPr>
            <a:endParaRPr lang="en-US" altLang="ja-JP" dirty="0"/>
          </a:p>
          <a:p>
            <a:pPr marL="457200" indent="-457200">
              <a:buFont typeface="+mj-ea"/>
              <a:buAutoNum type="circleNumDbPlain"/>
            </a:pPr>
            <a:endParaRPr lang="en-US" altLang="ja-JP" dirty="0"/>
          </a:p>
          <a:p>
            <a:pPr marL="0" indent="0">
              <a:buFont typeface="+mj-ea"/>
              <a:buAutoNum type="circleNumDbPlain" startAt="2"/>
            </a:pPr>
            <a:r>
              <a:rPr lang="ja-JP" altLang="en-US" dirty="0"/>
              <a:t>先発品における処方規格の変更　　　　　　　　　　　　　　　　　（別規格がある内服薬に限る）</a:t>
            </a:r>
            <a:endParaRPr lang="en-US" altLang="ja-JP" dirty="0"/>
          </a:p>
          <a:p>
            <a:pPr marL="457200" indent="-457200">
              <a:buFont typeface="+mj-ea"/>
              <a:buAutoNum type="circleNumDbPlain" startAt="2"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ノルバスク錠</a:t>
            </a:r>
            <a:r>
              <a:rPr lang="en-US" altLang="ja-JP" dirty="0"/>
              <a:t>5</a:t>
            </a:r>
            <a:r>
              <a:rPr lang="ja-JP" altLang="en-US" dirty="0"/>
              <a:t>㎎</a:t>
            </a:r>
            <a:endParaRPr lang="en-US" altLang="ja-JP" dirty="0"/>
          </a:p>
          <a:p>
            <a:pPr marL="0" indent="0" algn="r">
              <a:buNone/>
            </a:pPr>
            <a:r>
              <a:rPr lang="ja-JP" altLang="en-US" dirty="0"/>
              <a:t>　　　⇒ノルバスク</a:t>
            </a:r>
            <a:r>
              <a:rPr lang="en-US" altLang="ja-JP" u="sng" dirty="0"/>
              <a:t>OD</a:t>
            </a:r>
            <a:r>
              <a:rPr lang="ja-JP" altLang="en-US" u="sng" dirty="0"/>
              <a:t>錠</a:t>
            </a:r>
            <a:r>
              <a:rPr lang="en-US" altLang="ja-JP" dirty="0"/>
              <a:t>5</a:t>
            </a:r>
            <a:r>
              <a:rPr lang="ja-JP" altLang="en-US" dirty="0"/>
              <a:t>㎎</a:t>
            </a:r>
            <a:endParaRPr lang="en-US" altLang="ja-JP" dirty="0"/>
          </a:p>
          <a:p>
            <a:pPr marL="457200" indent="-457200">
              <a:buFont typeface="+mj-ea"/>
              <a:buAutoNum type="circleNumDbPlain"/>
            </a:pPr>
            <a:endParaRPr lang="en-US" altLang="ja-JP" dirty="0"/>
          </a:p>
          <a:p>
            <a:pPr marL="457200" indent="-457200">
              <a:buFont typeface="+mj-ea"/>
              <a:buAutoNum type="circleNumDbPlain"/>
            </a:pPr>
            <a:endParaRPr lang="en-US" altLang="ja-JP" dirty="0"/>
          </a:p>
          <a:p>
            <a:pPr marL="457200" indent="-457200">
              <a:buFont typeface="+mj-ea"/>
              <a:buAutoNum type="circleNumDbPlain"/>
            </a:pPr>
            <a:endParaRPr lang="en-US" altLang="ja-JP" dirty="0"/>
          </a:p>
          <a:p>
            <a:pPr marL="457200" indent="-457200">
              <a:buFont typeface="+mj-ea"/>
              <a:buAutoNum type="circleNumDbPlain"/>
            </a:pPr>
            <a:endParaRPr kumimoji="1" lang="en-US" altLang="ja-JP" dirty="0"/>
          </a:p>
          <a:p>
            <a:pPr marL="457200" indent="-457200">
              <a:buFont typeface="+mj-ea"/>
              <a:buAutoNum type="circleNumDbPlain"/>
            </a:pPr>
            <a:endParaRPr kumimoji="1" lang="en-US" altLang="ja-JP" dirty="0"/>
          </a:p>
          <a:p>
            <a:pPr marL="457200" indent="-457200">
              <a:buFont typeface="+mj-ea"/>
              <a:buAutoNum type="circleNumDbPlain"/>
            </a:pPr>
            <a:endParaRPr kumimoji="1" lang="en-US" altLang="ja-JP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841F44E-4D00-40E3-9A78-ECE437BCFE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91478"/>
            <a:ext cx="3886200" cy="4785485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Font typeface="+mj-ea"/>
              <a:buAutoNum type="circleNumDbPlain" startAt="3"/>
            </a:pPr>
            <a:endParaRPr lang="en-US" altLang="ja-JP" dirty="0"/>
          </a:p>
          <a:p>
            <a:pPr marL="0" indent="0">
              <a:buFont typeface="+mj-ea"/>
              <a:buAutoNum type="circleNumDbPlain" startAt="3"/>
            </a:pPr>
            <a:r>
              <a:rPr lang="ja-JP" altLang="en-US" dirty="0"/>
              <a:t>先発品における、貼付剤や軟膏類の包装規格の変更　　　　　　（外用薬に限る）</a:t>
            </a:r>
            <a:endParaRPr lang="en-US" altLang="ja-JP" dirty="0"/>
          </a:p>
          <a:p>
            <a:pPr marL="0" indent="0">
              <a:buFont typeface="+mj-ea"/>
              <a:buAutoNum type="circleNumDbPlain" startAt="3"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セルタッチテープ　　　　　　</a:t>
            </a:r>
            <a:r>
              <a:rPr kumimoji="1" lang="ja-JP" altLang="en-US" u="sng" dirty="0"/>
              <a:t>（</a:t>
            </a:r>
            <a:r>
              <a:rPr kumimoji="1" lang="en-US" altLang="ja-JP" u="sng" dirty="0"/>
              <a:t>7</a:t>
            </a:r>
            <a:r>
              <a:rPr kumimoji="1" lang="ja-JP" altLang="en-US" u="sng" dirty="0"/>
              <a:t>枚入り）</a:t>
            </a:r>
            <a:r>
              <a:rPr kumimoji="1" lang="en-US" altLang="ja-JP" u="sng" dirty="0"/>
              <a:t>6</a:t>
            </a:r>
            <a:r>
              <a:rPr kumimoji="1" lang="ja-JP" altLang="en-US" u="sng" dirty="0"/>
              <a:t>袋</a:t>
            </a:r>
            <a:endParaRPr kumimoji="1" lang="en-US" altLang="ja-JP" u="sng" dirty="0"/>
          </a:p>
          <a:p>
            <a:pPr marL="0" indent="0" algn="r">
              <a:buNone/>
            </a:pPr>
            <a:r>
              <a:rPr lang="ja-JP" altLang="en-US" dirty="0"/>
              <a:t>　　⇒セルタッチテープ　　　　　　　　</a:t>
            </a:r>
            <a:r>
              <a:rPr lang="ja-JP" altLang="en-US" u="sng" dirty="0"/>
              <a:t>（</a:t>
            </a:r>
            <a:r>
              <a:rPr lang="en-US" altLang="ja-JP" u="sng" dirty="0"/>
              <a:t>6</a:t>
            </a:r>
            <a:r>
              <a:rPr lang="ja-JP" altLang="en-US" u="sng" dirty="0"/>
              <a:t>枚入り）</a:t>
            </a:r>
            <a:r>
              <a:rPr lang="en-US" altLang="ja-JP" u="sng" dirty="0"/>
              <a:t>7</a:t>
            </a:r>
            <a:r>
              <a:rPr lang="ja-JP" altLang="en-US" u="sng" dirty="0"/>
              <a:t>袋</a:t>
            </a:r>
            <a:endParaRPr lang="en-US" altLang="ja-JP" u="sng" dirty="0"/>
          </a:p>
          <a:p>
            <a:pPr marL="0" indent="0">
              <a:buNone/>
            </a:pPr>
            <a:r>
              <a:rPr lang="ja-JP" altLang="en-US" dirty="0"/>
              <a:t>マイザー軟膏　</a:t>
            </a:r>
            <a:r>
              <a:rPr lang="en-US" altLang="ja-JP" u="sng" dirty="0"/>
              <a:t>5g</a:t>
            </a:r>
            <a:r>
              <a:rPr lang="ja-JP" altLang="en-US" u="sng" dirty="0"/>
              <a:t>　</a:t>
            </a:r>
            <a:r>
              <a:rPr lang="en-US" altLang="ja-JP" u="sng" dirty="0"/>
              <a:t>10</a:t>
            </a:r>
            <a:r>
              <a:rPr lang="ja-JP" altLang="en-US" u="sng" dirty="0"/>
              <a:t>本</a:t>
            </a:r>
            <a:endParaRPr lang="en-US" altLang="ja-JP" u="sng" dirty="0"/>
          </a:p>
          <a:p>
            <a:pPr marL="0" indent="0" algn="r">
              <a:buNone/>
            </a:pPr>
            <a:r>
              <a:rPr lang="ja-JP" altLang="en-US" dirty="0"/>
              <a:t>⇒マイザー軟膏　</a:t>
            </a:r>
            <a:r>
              <a:rPr lang="en-US" altLang="ja-JP" u="sng" dirty="0"/>
              <a:t>10g</a:t>
            </a:r>
            <a:r>
              <a:rPr lang="ja-JP" altLang="en-US" u="sng" dirty="0"/>
              <a:t>　</a:t>
            </a:r>
            <a:r>
              <a:rPr lang="en-US" altLang="ja-JP" u="sng" dirty="0"/>
              <a:t>5</a:t>
            </a:r>
            <a:r>
              <a:rPr lang="ja-JP" altLang="en-US" u="sng" dirty="0"/>
              <a:t>本</a:t>
            </a:r>
            <a:endParaRPr lang="en-US" altLang="ja-JP" u="sng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※</a:t>
            </a:r>
            <a:r>
              <a:rPr kumimoji="1" lang="ja-JP" altLang="en-US" dirty="0"/>
              <a:t>基剤の変更は不可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（軟膏　　　　クリーム）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（</a:t>
            </a:r>
            <a:r>
              <a:rPr kumimoji="1" lang="ja-JP" altLang="en-US" dirty="0"/>
              <a:t>パップ　　　テープ）</a:t>
            </a:r>
          </a:p>
        </p:txBody>
      </p:sp>
      <p:sp>
        <p:nvSpPr>
          <p:cNvPr id="5" name="等号否定 4">
            <a:extLst>
              <a:ext uri="{FF2B5EF4-FFF2-40B4-BE49-F238E27FC236}">
                <a16:creationId xmlns:a16="http://schemas.microsoft.com/office/drawing/2014/main" id="{3BB80A03-0EEF-4E45-BB87-3EA38F18FE93}"/>
              </a:ext>
            </a:extLst>
          </p:cNvPr>
          <p:cNvSpPr/>
          <p:nvPr/>
        </p:nvSpPr>
        <p:spPr>
          <a:xfrm>
            <a:off x="5764698" y="5317433"/>
            <a:ext cx="457200" cy="298174"/>
          </a:xfrm>
          <a:prstGeom prst="mathNot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ysClr val="windowText" lastClr="000000"/>
              </a:solidFill>
            </a:endParaRPr>
          </a:p>
        </p:txBody>
      </p:sp>
      <p:sp>
        <p:nvSpPr>
          <p:cNvPr id="6" name="等号否定 5">
            <a:extLst>
              <a:ext uri="{FF2B5EF4-FFF2-40B4-BE49-F238E27FC236}">
                <a16:creationId xmlns:a16="http://schemas.microsoft.com/office/drawing/2014/main" id="{36F7B63D-901B-4BD7-905D-BE30F531B574}"/>
              </a:ext>
            </a:extLst>
          </p:cNvPr>
          <p:cNvSpPr/>
          <p:nvPr/>
        </p:nvSpPr>
        <p:spPr>
          <a:xfrm>
            <a:off x="5764698" y="5615607"/>
            <a:ext cx="457200" cy="298174"/>
          </a:xfrm>
          <a:prstGeom prst="mathNot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088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4A3607-DE06-44EB-945B-B2E17B24C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具体例</a:t>
            </a:r>
            <a:r>
              <a:rPr lang="ja-JP" altLang="en-US" dirty="0"/>
              <a:t>②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C6E919-9B33-4BD6-B6BF-8400274B85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1600"/>
            <a:ext cx="3886200" cy="4805363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Font typeface="+mj-ea"/>
              <a:buAutoNum type="circleNumDbPlain" startAt="4"/>
            </a:pPr>
            <a:endParaRPr lang="en-US" altLang="ja-JP" dirty="0"/>
          </a:p>
          <a:p>
            <a:pPr marL="0" indent="0">
              <a:buFont typeface="+mj-ea"/>
              <a:buAutoNum type="circleNumDbPlain" startAt="4"/>
            </a:pPr>
            <a:r>
              <a:rPr lang="ja-JP" altLang="en-US" sz="2000" dirty="0"/>
              <a:t>先発品における、剤形の変更</a:t>
            </a:r>
            <a:r>
              <a:rPr lang="ja-JP" altLang="en-US" dirty="0"/>
              <a:t>（内服薬に限る）</a:t>
            </a:r>
            <a:endParaRPr kumimoji="1" lang="en-US" altLang="ja-JP" dirty="0"/>
          </a:p>
          <a:p>
            <a:pPr marL="457200" indent="-457200">
              <a:buFont typeface="+mj-ea"/>
              <a:buAutoNum type="circleNumDbPlain" startAt="4"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ワーファリン錠　</a:t>
            </a:r>
            <a:r>
              <a:rPr lang="en-US" altLang="ja-JP" u="sng" dirty="0"/>
              <a:t>1</a:t>
            </a:r>
            <a:r>
              <a:rPr lang="ja-JP" altLang="en-US" u="sng" dirty="0"/>
              <a:t>㎎　</a:t>
            </a:r>
            <a:r>
              <a:rPr lang="en-US" altLang="ja-JP" u="sng" dirty="0"/>
              <a:t>1.5</a:t>
            </a:r>
            <a:r>
              <a:rPr lang="ja-JP" altLang="en-US" u="sng" dirty="0"/>
              <a:t>錠</a:t>
            </a:r>
            <a:endParaRPr lang="en-US" altLang="ja-JP" u="sng" dirty="0"/>
          </a:p>
          <a:p>
            <a:pPr marL="457200" indent="-457200">
              <a:buFont typeface="+mj-ea"/>
              <a:buAutoNum type="circleNumDbPlain"/>
            </a:pPr>
            <a:endParaRPr lang="en-US" altLang="ja-JP" dirty="0"/>
          </a:p>
          <a:p>
            <a:pPr marL="457200" indent="-457200">
              <a:buFont typeface="+mj-ea"/>
              <a:buAutoNum type="circleNumDbPlain"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ワーファリン錠</a:t>
            </a:r>
            <a:r>
              <a:rPr lang="en-US" altLang="ja-JP" u="sng" dirty="0"/>
              <a:t>1</a:t>
            </a:r>
            <a:r>
              <a:rPr lang="ja-JP" altLang="en-US" u="sng" dirty="0"/>
              <a:t>㎎　</a:t>
            </a:r>
            <a:r>
              <a:rPr lang="en-US" altLang="ja-JP" u="sng" dirty="0"/>
              <a:t>1</a:t>
            </a:r>
            <a:r>
              <a:rPr lang="ja-JP" altLang="en-US" u="sng" dirty="0"/>
              <a:t>錠</a:t>
            </a:r>
            <a:endParaRPr lang="en-US" altLang="ja-JP" u="sng" dirty="0"/>
          </a:p>
          <a:p>
            <a:pPr marL="0" indent="0">
              <a:buNone/>
            </a:pPr>
            <a:r>
              <a:rPr lang="ja-JP" altLang="en-US" dirty="0"/>
              <a:t>＋ワーファリン錠</a:t>
            </a:r>
            <a:r>
              <a:rPr lang="en-US" altLang="ja-JP" u="sng" dirty="0"/>
              <a:t>0.5</a:t>
            </a:r>
            <a:r>
              <a:rPr lang="ja-JP" altLang="en-US" u="sng" dirty="0"/>
              <a:t>㎎　</a:t>
            </a:r>
            <a:r>
              <a:rPr lang="en-US" altLang="ja-JP" u="sng" dirty="0"/>
              <a:t>1</a:t>
            </a:r>
            <a:r>
              <a:rPr lang="ja-JP" altLang="en-US" u="sng" dirty="0"/>
              <a:t>錠</a:t>
            </a:r>
            <a:endParaRPr lang="en-US" altLang="ja-JP" u="sng" dirty="0"/>
          </a:p>
          <a:p>
            <a:pPr marL="457200" indent="-457200">
              <a:buFont typeface="+mj-ea"/>
              <a:buAutoNum type="circleNumDbPlain"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イクスタンジ錠</a:t>
            </a:r>
            <a:r>
              <a:rPr lang="en-US" altLang="ja-JP" u="sng" dirty="0"/>
              <a:t>40</a:t>
            </a:r>
            <a:r>
              <a:rPr lang="ja-JP" altLang="en-US" u="sng" dirty="0"/>
              <a:t>㎎　</a:t>
            </a:r>
            <a:r>
              <a:rPr lang="en-US" altLang="ja-JP" u="sng" dirty="0"/>
              <a:t>2</a:t>
            </a:r>
            <a:r>
              <a:rPr lang="ja-JP" altLang="en-US" u="sng" dirty="0"/>
              <a:t>錠</a:t>
            </a:r>
            <a:endParaRPr lang="en-US" altLang="ja-JP" u="sng" dirty="0"/>
          </a:p>
          <a:p>
            <a:pPr marL="0" indent="0" algn="r">
              <a:buNone/>
            </a:pPr>
            <a:r>
              <a:rPr lang="ja-JP" altLang="en-US" dirty="0"/>
              <a:t>⇔イクスタンジ錠</a:t>
            </a:r>
            <a:r>
              <a:rPr lang="en-US" altLang="ja-JP" u="sng" dirty="0"/>
              <a:t>80</a:t>
            </a:r>
            <a:r>
              <a:rPr lang="ja-JP" altLang="en-US" u="sng" dirty="0"/>
              <a:t>㎎　</a:t>
            </a:r>
            <a:r>
              <a:rPr lang="en-US" altLang="ja-JP" u="sng" dirty="0"/>
              <a:t>1</a:t>
            </a:r>
            <a:r>
              <a:rPr lang="ja-JP" altLang="en-US" u="sng" dirty="0"/>
              <a:t>錠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841F44E-4D00-40E3-9A78-ECE437BCFE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4805363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Font typeface="+mj-ea"/>
              <a:buAutoNum type="circleNumDbPlain" startAt="5"/>
            </a:pPr>
            <a:endParaRPr lang="en-US" altLang="ja-JP" dirty="0"/>
          </a:p>
          <a:p>
            <a:pPr marL="0" indent="0">
              <a:buFont typeface="+mj-ea"/>
              <a:buAutoNum type="circleNumDbPlain" startAt="5"/>
            </a:pPr>
            <a:r>
              <a:rPr lang="ja-JP" altLang="en-US" dirty="0"/>
              <a:t>半錠からヒート製品への変更、もしくはヒート製品から半錠への変更　　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　　　　　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ノルバスク錠</a:t>
            </a:r>
            <a:r>
              <a:rPr lang="en-US" altLang="ja-JP" dirty="0"/>
              <a:t>5</a:t>
            </a:r>
            <a:r>
              <a:rPr lang="ja-JP" altLang="en-US" dirty="0"/>
              <a:t>㎎　</a:t>
            </a:r>
            <a:r>
              <a:rPr lang="en-US" altLang="ja-JP" dirty="0"/>
              <a:t>0.5</a:t>
            </a:r>
            <a:r>
              <a:rPr lang="ja-JP" altLang="en-US" dirty="0"/>
              <a:t>錠</a:t>
            </a:r>
            <a:endParaRPr lang="en-US" altLang="ja-JP" dirty="0"/>
          </a:p>
          <a:p>
            <a:pPr marL="0" indent="0" algn="r">
              <a:buNone/>
            </a:pPr>
            <a:r>
              <a:rPr lang="ja-JP" altLang="en-US" dirty="0"/>
              <a:t>⇒ノルバスク</a:t>
            </a:r>
            <a:r>
              <a:rPr lang="ja-JP" altLang="en-US" u="sng" dirty="0"/>
              <a:t>錠</a:t>
            </a:r>
            <a:r>
              <a:rPr lang="en-US" altLang="ja-JP" u="sng" dirty="0"/>
              <a:t>2.5</a:t>
            </a:r>
            <a:r>
              <a:rPr lang="ja-JP" altLang="en-US" dirty="0"/>
              <a:t>㎎　</a:t>
            </a:r>
            <a:r>
              <a:rPr lang="en-US" altLang="ja-JP" dirty="0"/>
              <a:t>1</a:t>
            </a:r>
            <a:r>
              <a:rPr lang="ja-JP" altLang="en-US" dirty="0"/>
              <a:t>錠</a:t>
            </a:r>
            <a:endParaRPr lang="en-US" altLang="ja-JP" dirty="0"/>
          </a:p>
          <a:p>
            <a:pPr marL="0" indent="0" algn="r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5" name="矢印: 上下 4">
            <a:extLst>
              <a:ext uri="{FF2B5EF4-FFF2-40B4-BE49-F238E27FC236}">
                <a16:creationId xmlns:a16="http://schemas.microsoft.com/office/drawing/2014/main" id="{5613B3E2-7EDF-4F8D-92C8-F5933B4B9EF1}"/>
              </a:ext>
            </a:extLst>
          </p:cNvPr>
          <p:cNvSpPr/>
          <p:nvPr/>
        </p:nvSpPr>
        <p:spPr>
          <a:xfrm>
            <a:off x="2156792" y="3260039"/>
            <a:ext cx="424898" cy="675862"/>
          </a:xfrm>
          <a:prstGeom prst="upDownArrow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A2F701F-55D6-4E2F-A29E-DF4B8D6624D1}"/>
              </a:ext>
            </a:extLst>
          </p:cNvPr>
          <p:cNvSpPr txBox="1"/>
          <p:nvPr/>
        </p:nvSpPr>
        <p:spPr>
          <a:xfrm>
            <a:off x="703191" y="2387470"/>
            <a:ext cx="372965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※</a:t>
            </a:r>
            <a:r>
              <a:rPr kumimoji="1" lang="ja-JP" altLang="en-US" sz="1600" dirty="0"/>
              <a:t>ただし、抗がん剤は対象外とします。</a:t>
            </a:r>
          </a:p>
        </p:txBody>
      </p:sp>
    </p:spTree>
    <p:extLst>
      <p:ext uri="{BB962C8B-B14F-4D97-AF65-F5344CB8AC3E}">
        <p14:creationId xmlns:p14="http://schemas.microsoft.com/office/powerpoint/2010/main" val="4149473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4A3607-DE06-44EB-945B-B2E17B24C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具体例③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C6E919-9B33-4BD6-B6BF-8400274B85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1600"/>
            <a:ext cx="3886200" cy="4805363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Font typeface="+mj-ea"/>
              <a:buAutoNum type="circleNumDbPlain" startAt="4"/>
            </a:pPr>
            <a:endParaRPr lang="en-US" altLang="ja-JP" dirty="0"/>
          </a:p>
          <a:p>
            <a:pPr marL="0" indent="0">
              <a:buFont typeface="+mj-ea"/>
              <a:buAutoNum type="circleNumDbPlain" startAt="6"/>
            </a:pPr>
            <a:r>
              <a:rPr lang="ja-JP" altLang="en-US" dirty="0"/>
              <a:t>一般名で記載された薬剤については（般）と同様の扱いとする</a:t>
            </a:r>
            <a:endParaRPr lang="en-US" altLang="ja-JP" dirty="0"/>
          </a:p>
          <a:p>
            <a:pPr marL="0" indent="0">
              <a:buFont typeface="+mj-ea"/>
              <a:buAutoNum type="circleNumDbPlain" startAt="6"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アムロジピン錠</a:t>
            </a:r>
            <a:r>
              <a:rPr lang="en-US" altLang="ja-JP" dirty="0"/>
              <a:t>5</a:t>
            </a:r>
            <a:r>
              <a:rPr lang="ja-JP" altLang="en-US" dirty="0"/>
              <a:t>㎎</a:t>
            </a:r>
            <a:endParaRPr lang="en-US" altLang="ja-JP" dirty="0"/>
          </a:p>
          <a:p>
            <a:pPr marL="0" indent="0" algn="r">
              <a:buNone/>
            </a:pPr>
            <a:r>
              <a:rPr lang="ja-JP" altLang="en-US" dirty="0"/>
              <a:t>⇒</a:t>
            </a:r>
            <a:r>
              <a:rPr lang="ja-JP" altLang="en-US" u="sng" dirty="0"/>
              <a:t>（般）</a:t>
            </a:r>
            <a:r>
              <a:rPr lang="ja-JP" altLang="en-US" dirty="0"/>
              <a:t>アムロジピン錠</a:t>
            </a:r>
            <a:r>
              <a:rPr lang="en-US" altLang="ja-JP" dirty="0"/>
              <a:t>5</a:t>
            </a:r>
            <a:r>
              <a:rPr lang="ja-JP" altLang="en-US" dirty="0"/>
              <a:t>㎎</a:t>
            </a:r>
            <a:endParaRPr lang="en-US" altLang="ja-JP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841F44E-4D00-40E3-9A78-ECE437BCFE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4805363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Font typeface="+mj-ea"/>
              <a:buAutoNum type="circleNumDbPlain" startAt="5"/>
            </a:pPr>
            <a:endParaRPr lang="en-US" altLang="ja-JP" dirty="0"/>
          </a:p>
          <a:p>
            <a:pPr marL="457200" indent="-457200">
              <a:buFont typeface="+mj-ea"/>
              <a:buAutoNum type="circleNumDbPlain" startAt="7"/>
            </a:pPr>
            <a:r>
              <a:rPr kumimoji="1" lang="ja-JP" altLang="en-US" dirty="0"/>
              <a:t>患者の同意を取った上での一包化調剤</a:t>
            </a:r>
            <a:endParaRPr kumimoji="1" lang="en-US" altLang="ja-JP" dirty="0"/>
          </a:p>
          <a:p>
            <a:pPr marL="457200" indent="-457200">
              <a:buFont typeface="+mj-ea"/>
              <a:buAutoNum type="circleNumDbPlain" startAt="7"/>
            </a:pPr>
            <a:endParaRPr kumimoji="1" lang="en-US" altLang="ja-JP" dirty="0"/>
          </a:p>
          <a:p>
            <a:pPr marL="457200" indent="-457200">
              <a:buFont typeface="+mj-ea"/>
              <a:buAutoNum type="circleNumDbPlain" startAt="7"/>
            </a:pPr>
            <a:r>
              <a:rPr lang="ja-JP" altLang="en-US" dirty="0"/>
              <a:t>患者の同意を取った上での粉砕調剤</a:t>
            </a:r>
            <a:endParaRPr lang="en-US" altLang="ja-JP" dirty="0"/>
          </a:p>
          <a:p>
            <a:pPr marL="457200" indent="-457200">
              <a:buFont typeface="+mj-ea"/>
              <a:buAutoNum type="circleNumDbPlain" startAt="7"/>
            </a:pPr>
            <a:endParaRPr lang="en-US" altLang="ja-JP" dirty="0"/>
          </a:p>
          <a:p>
            <a:pPr marL="457200" indent="-457200">
              <a:buFont typeface="+mj-ea"/>
              <a:buAutoNum type="circleNumDbPlain" startAt="7"/>
            </a:pPr>
            <a:r>
              <a:rPr kumimoji="1" lang="ja-JP" altLang="en-US" dirty="0"/>
              <a:t>残薬調整に伴う処方日数変更は処方単位毎で</a:t>
            </a:r>
            <a:r>
              <a:rPr kumimoji="1" lang="en-US" altLang="ja-JP" dirty="0"/>
              <a:t>『0</a:t>
            </a:r>
            <a:r>
              <a:rPr kumimoji="1" lang="ja-JP" altLang="en-US" dirty="0"/>
              <a:t>日分</a:t>
            </a:r>
            <a:r>
              <a:rPr kumimoji="1" lang="en-US" altLang="ja-JP" dirty="0"/>
              <a:t>』</a:t>
            </a:r>
            <a:r>
              <a:rPr kumimoji="1" lang="ja-JP" altLang="en-US" dirty="0"/>
              <a:t>にならない状態で変更可能</a:t>
            </a:r>
          </a:p>
        </p:txBody>
      </p:sp>
    </p:spTree>
    <p:extLst>
      <p:ext uri="{BB962C8B-B14F-4D97-AF65-F5344CB8AC3E}">
        <p14:creationId xmlns:p14="http://schemas.microsoft.com/office/powerpoint/2010/main" val="3221129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4A3607-DE06-44EB-945B-B2E17B24C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注意点（疑義照会が必要な事例）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C6E919-9B33-4BD6-B6BF-8400274B85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1600"/>
            <a:ext cx="7886700" cy="4805363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dirty="0"/>
              <a:t>疑義照会が必要な事例</a:t>
            </a:r>
            <a:endParaRPr lang="en-US" altLang="ja-JP" dirty="0"/>
          </a:p>
          <a:p>
            <a:pPr marL="800100" lvl="1" indent="-4572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2400" dirty="0">
                <a:latin typeface="+mn-ea"/>
              </a:rPr>
              <a:t>漢方薬の用法</a:t>
            </a:r>
            <a:endParaRPr lang="en-US" altLang="ja-JP" sz="2400" dirty="0">
              <a:latin typeface="+mn-ea"/>
            </a:endParaRPr>
          </a:p>
          <a:p>
            <a:pPr marL="800100" lvl="1" indent="-4572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2400" dirty="0">
                <a:latin typeface="+mn-ea"/>
              </a:rPr>
              <a:t>外用薬の用法追記　（用法不明の場合）</a:t>
            </a:r>
            <a:endParaRPr lang="en-US" altLang="ja-JP" sz="2400" dirty="0">
              <a:latin typeface="+mn-ea"/>
            </a:endParaRPr>
          </a:p>
          <a:p>
            <a:pPr marL="800100" lvl="1" indent="-4572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2400" dirty="0">
                <a:latin typeface="+mn-ea"/>
              </a:rPr>
              <a:t>用法の口頭指示</a:t>
            </a:r>
            <a:endParaRPr lang="en-US" altLang="ja-JP" sz="2400" dirty="0">
              <a:latin typeface="+mn-ea"/>
            </a:endParaRPr>
          </a:p>
          <a:p>
            <a:pPr marL="800100" lvl="1" indent="-4572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2400" dirty="0">
                <a:latin typeface="+mn-ea"/>
              </a:rPr>
              <a:t>麻薬処方</a:t>
            </a:r>
            <a:endParaRPr lang="en-US" altLang="ja-JP" sz="2400" dirty="0">
              <a:latin typeface="+mn-ea"/>
            </a:endParaRPr>
          </a:p>
          <a:p>
            <a:pPr marL="800100" lvl="1" indent="-4572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2400" dirty="0">
                <a:latin typeface="+mn-ea"/>
              </a:rPr>
              <a:t>抗がん剤処方</a:t>
            </a:r>
            <a:endParaRPr lang="en-US" altLang="ja-JP" sz="2400" dirty="0">
              <a:latin typeface="+mn-ea"/>
            </a:endParaRPr>
          </a:p>
          <a:p>
            <a:pPr marL="800100" lvl="1" indent="-4572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2400" dirty="0">
                <a:latin typeface="+mn-ea"/>
              </a:rPr>
              <a:t>インスリンのデバイス変更</a:t>
            </a:r>
            <a:endParaRPr lang="en-US" altLang="ja-JP" sz="2400" dirty="0">
              <a:latin typeface="+mn-ea"/>
            </a:endParaRPr>
          </a:p>
          <a:p>
            <a:pPr marL="800100" lvl="1" indent="-457200">
              <a:buFont typeface="+mj-ea"/>
              <a:buAutoNum type="circleNumDbPlain"/>
            </a:pPr>
            <a:endParaRPr lang="en-US" altLang="ja-JP" dirty="0"/>
          </a:p>
          <a:p>
            <a:pPr marL="800100" lvl="1" indent="-457200">
              <a:buFont typeface="+mj-ea"/>
              <a:buAutoNum type="circleNumDbPlain"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81331555"/>
      </p:ext>
    </p:extLst>
  </p:cSld>
  <p:clrMapOvr>
    <a:masterClrMapping/>
  </p:clrMapOvr>
</p:sld>
</file>

<file path=ppt/theme/theme1.xml><?xml version="1.0" encoding="utf-8"?>
<a:theme xmlns:a="http://schemas.openxmlformats.org/drawingml/2006/main" name="市民びょういん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3">
      <a:majorFont>
        <a:latin typeface="Century Gothic"/>
        <a:ea typeface="メイリオ"/>
        <a:cs typeface=""/>
      </a:majorFont>
      <a:minorFont>
        <a:latin typeface="Century Gothic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市民びょういん" id="{09CCD5FF-625A-4E4E-B385-FE0703E9A498}" vid="{7CCFE7F6-C632-472C-81BE-DE674E2FCA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近畿学術　西（橋本市民病院）②</Template>
  <TotalTime>3180</TotalTime>
  <Words>334</Words>
  <Application>Microsoft Office PowerPoint</Application>
  <PresentationFormat>画面に合わせる (4:3)</PresentationFormat>
  <Paragraphs>88</Paragraphs>
  <Slides>8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ＭＳ Ｐゴシック</vt:lpstr>
      <vt:lpstr>メイリオ</vt:lpstr>
      <vt:lpstr>Arial</vt:lpstr>
      <vt:lpstr>Century Gothic</vt:lpstr>
      <vt:lpstr>市民びょういん</vt:lpstr>
      <vt:lpstr>Adobe Acrobat Document</vt:lpstr>
      <vt:lpstr>疑義照会簡素化プロトコル</vt:lpstr>
      <vt:lpstr>運用イメージ</vt:lpstr>
      <vt:lpstr>PowerPoint プレゼンテーション</vt:lpstr>
      <vt:lpstr>疑義照会　簡素化マニュアル（抜粋）</vt:lpstr>
      <vt:lpstr>具体例①</vt:lpstr>
      <vt:lpstr>具体例②</vt:lpstr>
      <vt:lpstr>具体例③</vt:lpstr>
      <vt:lpstr>注意点（疑義照会が必要な事例）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こうはつ</dc:title>
  <dc:creator>河崎 尚史</dc:creator>
  <cp:lastModifiedBy>河崎 尚史</cp:lastModifiedBy>
  <cp:revision>22</cp:revision>
  <cp:lastPrinted>2018-08-16T07:41:47Z</cp:lastPrinted>
  <dcterms:created xsi:type="dcterms:W3CDTF">2018-05-26T02:09:34Z</dcterms:created>
  <dcterms:modified xsi:type="dcterms:W3CDTF">2018-08-20T01:55:40Z</dcterms:modified>
</cp:coreProperties>
</file>